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22"/>
  </p:notesMasterIdLst>
  <p:handoutMasterIdLst>
    <p:handoutMasterId r:id="rId23"/>
  </p:handoutMasterIdLst>
  <p:sldIdLst>
    <p:sldId id="668" r:id="rId6"/>
    <p:sldId id="657" r:id="rId7"/>
    <p:sldId id="678" r:id="rId8"/>
    <p:sldId id="683" r:id="rId9"/>
    <p:sldId id="686" r:id="rId10"/>
    <p:sldId id="675" r:id="rId11"/>
    <p:sldId id="682" r:id="rId12"/>
    <p:sldId id="685" r:id="rId13"/>
    <p:sldId id="679" r:id="rId14"/>
    <p:sldId id="676" r:id="rId15"/>
    <p:sldId id="681" r:id="rId16"/>
    <p:sldId id="693" r:id="rId17"/>
    <p:sldId id="689" r:id="rId18"/>
    <p:sldId id="690" r:id="rId19"/>
    <p:sldId id="692" r:id="rId20"/>
    <p:sldId id="691" r:id="rId21"/>
  </p:sldIdLst>
  <p:sldSz cx="16256000" cy="9144000"/>
  <p:notesSz cx="6858000" cy="9144000"/>
  <p:defaultTextStyle>
    <a:defPPr>
      <a:defRPr lang="en-US"/>
    </a:defPPr>
    <a:lvl1pPr marL="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6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2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68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24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80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9BF0778B-7CA9-714A-9AC3-1B388009A849}">
          <p14:sldIdLst>
            <p14:sldId id="668"/>
            <p14:sldId id="657"/>
            <p14:sldId id="678"/>
            <p14:sldId id="683"/>
            <p14:sldId id="686"/>
            <p14:sldId id="675"/>
            <p14:sldId id="682"/>
            <p14:sldId id="685"/>
            <p14:sldId id="679"/>
            <p14:sldId id="676"/>
            <p14:sldId id="681"/>
            <p14:sldId id="693"/>
            <p14:sldId id="689"/>
            <p14:sldId id="690"/>
            <p14:sldId id="692"/>
            <p14:sldId id="69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51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CBCFD1"/>
    <a:srgbClr val="7D868C"/>
    <a:srgbClr val="808000"/>
    <a:srgbClr val="408000"/>
    <a:srgbClr val="108001"/>
    <a:srgbClr val="015068"/>
    <a:srgbClr val="0885AC"/>
    <a:srgbClr val="076F91"/>
    <a:srgbClr val="076E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933" autoAdjust="0"/>
    <p:restoredTop sz="56585" autoAdjust="0"/>
  </p:normalViewPr>
  <p:slideViewPr>
    <p:cSldViewPr snapToGrid="0">
      <p:cViewPr varScale="1">
        <p:scale>
          <a:sx n="24" d="100"/>
          <a:sy n="24" d="100"/>
        </p:scale>
        <p:origin x="1124" y="36"/>
      </p:cViewPr>
      <p:guideLst>
        <p:guide orient="horz" pos="2880"/>
        <p:guide pos="512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47" d="100"/>
          <a:sy n="47" d="100"/>
        </p:scale>
        <p:origin x="696" y="5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2015-10-08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image1.png>
</file>

<file path=ppt/media/image10.png>
</file>

<file path=ppt/media/image11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2" name="Notes Placeholder 1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Header Placeholder 9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1219120" rtl="0" eaLnBrk="1" latinLnBrk="0" hangingPunct="1">
      <a:lnSpc>
        <a:spcPct val="90000"/>
      </a:lnSpc>
      <a:spcAft>
        <a:spcPts val="444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83968" indent="-141102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437416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43779" indent="-19577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820155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304780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This Chef Essentials course provides a basic understanding of Chef's core components, basic architecture, commonly used tools, and basic troubleshooting methods.</a:t>
            </a:r>
          </a:p>
          <a:p>
            <a:endParaRPr lang="en-US" dirty="0" smtClean="0"/>
          </a:p>
          <a:p>
            <a:r>
              <a:rPr lang="en-US" dirty="0" smtClean="0"/>
              <a:t> This should provide you with enough knowledge to start using Chef to automate common infrastructure tasks and express solutions to common infrastructure problems.</a:t>
            </a:r>
          </a:p>
          <a:p>
            <a:endParaRPr lang="en-US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Instructor Note: Be</a:t>
            </a:r>
            <a:r>
              <a:rPr lang="en-US" baseline="0" dirty="0" smtClean="0"/>
              <a:t> sure to read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Appendix Z for training lab set up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notes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and 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additional instructor notes.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7777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lvl="2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This is the architecture</a:t>
            </a:r>
            <a:r>
              <a:rPr lang="en-US" baseline="0" dirty="0" smtClean="0"/>
              <a:t> </a:t>
            </a:r>
            <a:r>
              <a:rPr lang="en-US" dirty="0" smtClean="0"/>
              <a:t>you'll start</a:t>
            </a:r>
            <a:r>
              <a:rPr lang="en-US" baseline="0" dirty="0" smtClean="0"/>
              <a:t> using in a few minutes. </a:t>
            </a:r>
            <a:r>
              <a:rPr lang="en-US" sz="900" dirty="0" smtClean="0"/>
              <a:t>To ensure the smoothest setup experience, you'll be using a virtual workstation with all the necessary tools installed</a:t>
            </a:r>
            <a:r>
              <a:rPr lang="en-US" sz="900" baseline="0" dirty="0" smtClean="0"/>
              <a:t> </a:t>
            </a:r>
            <a:r>
              <a:rPr lang="en-US" dirty="0" smtClean="0"/>
              <a:t>so you can start using Chef right away.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4248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This is the architecture you'll be using later in this course</a:t>
            </a:r>
            <a:r>
              <a:rPr lang="en-US" baseline="0" dirty="0" smtClean="0"/>
              <a:t>. </a:t>
            </a:r>
            <a:r>
              <a:rPr lang="en-US" dirty="0" smtClean="0"/>
              <a:t>When using this architecture, the Chef tools</a:t>
            </a:r>
            <a:r>
              <a:rPr lang="en-US" baseline="0" dirty="0" smtClean="0"/>
              <a:t> will be installed on your laptop and you'll perform your configurations locally before pushing them to the Chef server and ultimately to the nodes you will be managing. </a:t>
            </a:r>
          </a:p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In this way, when you complete this course </a:t>
            </a:r>
            <a:r>
              <a:rPr lang="en-US" dirty="0" smtClean="0"/>
              <a:t>you will have a code repository </a:t>
            </a:r>
            <a:r>
              <a:rPr lang="en-US" baseline="0" dirty="0" smtClean="0"/>
              <a:t>on your laptop </a:t>
            </a:r>
            <a:r>
              <a:rPr lang="en-US" dirty="0" smtClean="0"/>
              <a:t>that can be used and modified to solve real business problems.</a:t>
            </a:r>
          </a:p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r>
              <a:rPr lang="en-US" baseline="0" dirty="0" smtClean="0"/>
              <a:t>We'll discuss the items in this architecture in more detail later in this class.</a:t>
            </a:r>
          </a:p>
          <a:p>
            <a:endParaRPr lang="en-US" baseline="0" dirty="0" smtClean="0"/>
          </a:p>
        </p:txBody>
      </p:sp>
    </p:spTree>
    <p:extLst>
      <p:ext uri="{BB962C8B-B14F-4D97-AF65-F5344CB8AC3E}">
        <p14:creationId xmlns:p14="http://schemas.microsoft.com/office/powerpoint/2010/main" val="3226966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1300" dirty="0" smtClean="0"/>
              <a:t>Around the end of Day 1, we will have an Install Fest.</a:t>
            </a:r>
          </a:p>
          <a:p>
            <a:endParaRPr lang="en-US" sz="1300" dirty="0" smtClean="0"/>
          </a:p>
          <a:p>
            <a:r>
              <a:rPr lang="en-US" sz="1300" dirty="0" smtClean="0"/>
              <a:t>During that time we will install all the necessary tools on your workstation (your laptop)  and troubleshoot any installation issues you may experience.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13033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You should use an </a:t>
            </a:r>
            <a:r>
              <a:rPr lang="en-US" dirty="0" err="1" smtClean="0"/>
              <a:t>ssh</a:t>
            </a:r>
            <a:r>
              <a:rPr lang="en-US" dirty="0" smtClean="0"/>
              <a:t> client like </a:t>
            </a:r>
            <a:r>
              <a:rPr lang="en-US" dirty="0" err="1" smtClean="0"/>
              <a:t>PuTTY</a:t>
            </a:r>
            <a:r>
              <a:rPr lang="en-US" dirty="0" smtClean="0"/>
              <a:t> to connect to the remote workstation that we</a:t>
            </a:r>
            <a:r>
              <a:rPr lang="en-US" baseline="0" dirty="0" smtClean="0"/>
              <a:t> assign to you. You'll need to </a:t>
            </a:r>
            <a:r>
              <a:rPr lang="en-US" baseline="0" dirty="0" err="1" smtClean="0"/>
              <a:t>ssh</a:t>
            </a:r>
            <a:r>
              <a:rPr lang="en-US" baseline="0" dirty="0" smtClean="0"/>
              <a:t> into your assigned workstation in order to issue Chef commands.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You can also use the ssh client to configure Chef recipes. 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7879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61681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In this course, various slides and pages will be tagged with either Group Exercise (or GE), or Lab. This</a:t>
            </a:r>
            <a:r>
              <a:rPr lang="en-US" baseline="0" dirty="0" smtClean="0"/>
              <a:t> slide defines those tags.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2721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8421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 smtClean="0"/>
          </a:p>
          <a:p>
            <a:r>
              <a:rPr lang="en-US" dirty="0" smtClean="0"/>
              <a:t>Instructor Note: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Regarding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the true "Lab" exercises (not the Group Exercises), y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ou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should encourage students to use the high level hammer/wrench "Lab" slide steps first, and then resort to the subsequent detailed step slides if the students need the details to complete the lab. See Appendix Z for a visual explanation. You can still use the subsequent detailed step slides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as a vehicle to review each lab.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1340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Chef is not, in itself, a solution to your infrastructure problems.  Chef is an automation framework.  You bring the domain expertise about your</a:t>
            </a:r>
            <a:r>
              <a:rPr lang="en-US" baseline="0" dirty="0" smtClean="0"/>
              <a:t> </a:t>
            </a:r>
            <a:r>
              <a:rPr lang="en-US" dirty="0" smtClean="0"/>
              <a:t>own business and its problems.  Chef provides a platform for modeling solutions to those problems.  Our job in this class is to work together to teach you how to express solutions to your unique problems with Chef.  </a:t>
            </a:r>
          </a:p>
          <a:p>
            <a:endParaRPr lang="en-US" dirty="0"/>
          </a:p>
          <a:p>
            <a:r>
              <a:rPr lang="en-US" dirty="0" smtClean="0"/>
              <a:t>Together we get unicorns and rainbows, but we can't have one without the other.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156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1226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0476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sz="900" dirty="0" smtClean="0"/>
              <a:t>Chef can automate how you build, deploy, and manage your infrastructure. Your infrastructure becomes as </a:t>
            </a:r>
            <a:r>
              <a:rPr lang="en-US" sz="900" dirty="0" err="1" smtClean="0"/>
              <a:t>versionable</a:t>
            </a:r>
            <a:r>
              <a:rPr lang="en-US" sz="900" dirty="0" smtClean="0"/>
              <a:t>, testable, and repeatable as application code enabling you to automate the process of configuring, deploying and scaling servers and applications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623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Chef is a large set of tools that are able to be used on multiple platforms and in numerous configurations. We will have time to only explore some of its most fundamental pieces.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sz="1200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Learning Chef is like learning a language. You will reach fluency very fast but it will take practice until you become comfortable.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sz="12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60911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sz="1200" b="1" dirty="0" smtClean="0"/>
              <a:t>Ask Me Anything</a:t>
            </a:r>
            <a:r>
              <a:rPr lang="en-US" sz="1200" dirty="0" smtClean="0"/>
              <a:t>: All of us are coming here with </a:t>
            </a:r>
            <a:r>
              <a:rPr lang="en-US" sz="1200" i="1" dirty="0" smtClean="0"/>
              <a:t>unique </a:t>
            </a:r>
            <a:r>
              <a:rPr lang="en-US" sz="1200" dirty="0" smtClean="0"/>
              <a:t>experiences and from </a:t>
            </a:r>
            <a:r>
              <a:rPr lang="en-US" sz="1200" i="1" dirty="0" smtClean="0"/>
              <a:t>unique </a:t>
            </a:r>
            <a:r>
              <a:rPr lang="en-US" sz="1200" dirty="0" smtClean="0"/>
              <a:t>teams that are using Chef in </a:t>
            </a:r>
            <a:r>
              <a:rPr lang="en-US" sz="1200" i="1" dirty="0" smtClean="0"/>
              <a:t>unique </a:t>
            </a:r>
            <a:r>
              <a:rPr lang="en-US" sz="1200" dirty="0" smtClean="0"/>
              <a:t>ways. It is important that we answer your questions and set you on the path to find more.</a:t>
            </a:r>
          </a:p>
          <a:p>
            <a:endParaRPr lang="en-US" sz="1200" dirty="0" smtClean="0"/>
          </a:p>
          <a:p>
            <a:r>
              <a:rPr lang="en-US" sz="1200" b="1" dirty="0" smtClean="0"/>
              <a:t>Break It</a:t>
            </a:r>
            <a:r>
              <a:rPr lang="en-US" sz="1200" dirty="0" smtClean="0"/>
              <a:t>: If everything works the first time go back and make some changes. Break it! It's rare that you have a safe space like this to explore. Sometimes its more important to know what something looks like when it does not work than when it does work.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9617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29899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8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9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0">
              <a:schemeClr val="bg1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153684" y="322703"/>
            <a:ext cx="782233" cy="793251"/>
          </a:xfrm>
          <a:prstGeom prst="rect">
            <a:avLst/>
          </a:prstGeom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Holder 6"/>
          <p:cNvSpPr txBox="1">
            <a:spLocks/>
          </p:cNvSpPr>
          <p:nvPr userDrawn="1"/>
        </p:nvSpPr>
        <p:spPr>
          <a:xfrm>
            <a:off x="10651999" y="11582401"/>
            <a:ext cx="321733" cy="65659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363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fld id="{81D60167-4931-47E6-BA6A-407CBD079E47}" type="slidenum">
              <a:rPr lang="en-US" sz="2133" smtClean="0"/>
              <a:pPr marL="33866"/>
              <a:t>‹#›</a:t>
            </a:fld>
            <a:endParaRPr lang="en-US" sz="2133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10430933" y="11582401"/>
            <a:ext cx="711200" cy="3282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2133" dirty="0" smtClean="0"/>
              <a:t>1-</a:t>
            </a:r>
            <a:endParaRPr lang="en-US" sz="2133" dirty="0"/>
          </a:p>
        </p:txBody>
      </p:sp>
      <p:sp>
        <p:nvSpPr>
          <p:cNvPr id="15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898624" cy="5345953"/>
          </a:xfrm>
        </p:spPr>
        <p:txBody>
          <a:bodyPr>
            <a:noAutofit/>
          </a:bodyPr>
          <a:lstStyle>
            <a:lvl1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0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8236089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Success</a:t>
            </a:r>
            <a:endParaRPr lang="en-US" sz="5867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622767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Problem</a:t>
            </a:r>
            <a:endParaRPr lang="en-US" sz="5867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593330" y="268017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8204722" y="259541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36959" y="488145"/>
            <a:ext cx="15028044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endParaRPr lang="en-US" sz="16933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716438" y="318789"/>
            <a:ext cx="4174037" cy="324647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5071"/>
            <a:ext cx="10974132" cy="2544287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211227" y="1337150"/>
            <a:ext cx="14332405" cy="566391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4267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1211096" y="2099733"/>
            <a:ext cx="14350936" cy="6334287"/>
          </a:xfrm>
        </p:spPr>
        <p:txBody>
          <a:bodyPr/>
          <a:lstStyle/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07721" y="304800"/>
            <a:ext cx="14337079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1234895" y="-1165188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14925909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14925909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6350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5" name="Picture 4" descr="C:\Users\sdelfante\Desktop\pic-chef-logo.png"/>
          <p:cNvPicPr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421" y="1807222"/>
            <a:ext cx="5048579" cy="49624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12707286" y="1181819"/>
            <a:ext cx="2574428" cy="2616299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63670" y="610929"/>
            <a:ext cx="3162292" cy="3118372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3013752" y="2496326"/>
            <a:ext cx="10972800" cy="1337551"/>
          </a:xfrm>
        </p:spPr>
        <p:txBody>
          <a:bodyPr wrap="square" lIns="91440" tIns="91440" rIns="91440" bIns="91440" anchor="ctr" anchorCtr="0">
            <a:no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3013752" y="3451138"/>
            <a:ext cx="10972800" cy="554062"/>
          </a:xfrm>
        </p:spPr>
        <p:txBody>
          <a:bodyPr wrap="square" lIns="91440" tIns="91440" rIns="91440" bIns="9144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667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3013752" y="4187115"/>
            <a:ext cx="10972800" cy="512897"/>
          </a:xfrm>
        </p:spPr>
        <p:txBody>
          <a:bodyPr wrap="square" lIns="91440" tIns="91440" rIns="91440" bIns="91440">
            <a:spAutoFit/>
          </a:bodyPr>
          <a:lstStyle>
            <a:lvl1pPr marL="0" indent="0">
              <a:buNone/>
              <a:defRPr sz="2133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309026" indent="0">
              <a:buNone/>
              <a:defRPr sz="2133" b="1"/>
            </a:lvl2pPr>
            <a:lvl3pPr marL="609585" indent="0">
              <a:buNone/>
              <a:defRPr sz="2133" b="1"/>
            </a:lvl3pPr>
            <a:lvl4pPr marL="840296" indent="0">
              <a:buNone/>
              <a:defRPr sz="2133" b="1"/>
            </a:lvl4pPr>
            <a:lvl5pPr marL="1068889" indent="0">
              <a:buNone/>
              <a:defRPr sz="2133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Chef Software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6350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75459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Command Run - Workstation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315962"/>
            <a:ext cx="14423693" cy="5849089"/>
          </a:xfrm>
          <a:solidFill>
            <a:schemeClr val="accent4">
              <a:lumMod val="50000"/>
            </a:schemeClr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49"/>
            <a:ext cx="14422528" cy="729785"/>
          </a:xfrm>
          <a:solidFill>
            <a:schemeClr val="accent4">
              <a:lumMod val="50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3733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 bwMode="auto">
          <a:xfrm>
            <a:off x="1120567" y="3237375"/>
            <a:ext cx="14417959" cy="57276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5272" y="1433095"/>
            <a:ext cx="704149" cy="537891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 bwMode="white">
          <a:xfrm>
            <a:off x="258033" y="2159725"/>
            <a:ext cx="677332" cy="6096000"/>
          </a:xfrm>
          <a:prstGeom prst="rect">
            <a:avLst/>
          </a:prstGeom>
        </p:spPr>
        <p:txBody>
          <a:bodyPr vert="horz" wrap="square" lIns="121920" tIns="121920" rIns="121920" bIns="121920" rtlCol="0" anchor="ctr">
            <a:normAutofit lnSpcReduction="10000"/>
          </a:bodyPr>
          <a:lstStyle/>
          <a:p>
            <a:pPr algn="ctr"/>
            <a:r>
              <a:rPr lang="en-US" sz="3733" b="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Inconsolata"/>
                <a:cs typeface="Inconsolata"/>
              </a:rPr>
              <a:t>workstation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748693" y="868341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91819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398685" y="493869"/>
            <a:ext cx="316229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08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3311897" y="7582905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29067" y="839919"/>
            <a:ext cx="2613464" cy="2613464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9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6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925924" y="5316750"/>
            <a:ext cx="11018907" cy="1631135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2228684" y="5129978"/>
            <a:ext cx="11778401" cy="784439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r>
              <a:rPr lang="en-US" sz="3200" b="1" dirty="0" smtClean="0"/>
              <a:t>OBJECTIVE:</a:t>
            </a:r>
            <a:endParaRPr lang="en-US" sz="32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012273" y="5989430"/>
            <a:ext cx="11318532" cy="1854956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24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3017561" y="3462898"/>
            <a:ext cx="11319040" cy="1528233"/>
          </a:xfrm>
        </p:spPr>
        <p:txBody>
          <a:bodyPr anchor="ctr">
            <a:normAutofit/>
          </a:bodyPr>
          <a:lstStyle>
            <a:lvl1pPr marL="121917" indent="0">
              <a:spcBef>
                <a:spcPts val="800"/>
              </a:spcBef>
              <a:buNone/>
              <a:defRPr sz="3733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6"/>
            <a:ext cx="12824551" cy="154052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0666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>
                    <a:lumMod val="65000"/>
                    <a:alpha val="50000"/>
                  </a:schemeClr>
                </a:solidFill>
                <a:effectLst/>
              </a:rPr>
              <a:t>EXERCISE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429190" y="482873"/>
            <a:ext cx="316229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70632" y="298921"/>
            <a:ext cx="2608891" cy="3478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09600" y="304800"/>
            <a:ext cx="14935200" cy="82905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09601" y="1524000"/>
            <a:ext cx="14938964" cy="70104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84800" y="8475134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©2015 Chef Software Inc.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0800" y="8475134"/>
            <a:ext cx="36576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2979" y="8178791"/>
            <a:ext cx="950463" cy="1039591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3175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75" r:id="rId2"/>
    <p:sldLayoutId id="2147483783" r:id="rId3"/>
    <p:sldLayoutId id="2147483777" r:id="rId4"/>
    <p:sldLayoutId id="2147483772" r:id="rId5"/>
    <p:sldLayoutId id="2147483781" r:id="rId6"/>
    <p:sldLayoutId id="2147483768" r:id="rId7"/>
    <p:sldLayoutId id="2147483782" r:id="rId8"/>
    <p:sldLayoutId id="2147483785" r:id="rId9"/>
    <p:sldLayoutId id="2147483770" r:id="rId10"/>
    <p:sldLayoutId id="2147483774" r:id="rId11"/>
    <p:sldLayoutId id="2147483771" r:id="rId12"/>
    <p:sldLayoutId id="2147483776" r:id="rId13"/>
    <p:sldLayoutId id="2147483764" r:id="rId14"/>
    <p:sldLayoutId id="2147483780" r:id="rId15"/>
    <p:sldLayoutId id="2147483766" r:id="rId16"/>
    <p:sldLayoutId id="2147483779" r:id="rId17"/>
    <p:sldLayoutId id="2147483767" r:id="rId18"/>
    <p:sldLayoutId id="2147483723" r:id="rId19"/>
    <p:sldLayoutId id="2147483790" r:id="rId20"/>
    <p:sldLayoutId id="2147483791" r:id="rId2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1219120" rtl="0" eaLnBrk="1" latinLnBrk="0" hangingPunct="1">
        <a:lnSpc>
          <a:spcPct val="90000"/>
        </a:lnSpc>
        <a:spcBef>
          <a:spcPct val="0"/>
        </a:spcBef>
        <a:buNone/>
        <a:defRPr lang="en-US" sz="5867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42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30902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733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609585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84029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6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1068889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335258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4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03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64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6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2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8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4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0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6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2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8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5120" userDrawn="1">
          <p15:clr>
            <a:srgbClr val="F26B43"/>
          </p15:clr>
        </p15:guide>
        <p15:guide id="2" orient="horz" pos="2880" userDrawn="1">
          <p15:clr>
            <a:srgbClr val="F26B43"/>
          </p15:clr>
        </p15:guide>
        <p15:guide id="3" orient="horz" pos="384" userDrawn="1">
          <p15:clr>
            <a:srgbClr val="F26B43"/>
          </p15:clr>
        </p15:guide>
        <p15:guide id="4" orient="horz" pos="5376" userDrawn="1">
          <p15:clr>
            <a:srgbClr val="F26B43"/>
          </p15:clr>
        </p15:guide>
        <p15:guide id="5" pos="427" userDrawn="1">
          <p15:clr>
            <a:srgbClr val="F26B43"/>
          </p15:clr>
        </p15:guide>
        <p15:guide id="6" pos="9813" userDrawn="1">
          <p15:clr>
            <a:srgbClr val="F26B43"/>
          </p15:clr>
        </p15:guide>
        <p15:guide id="7" orient="horz" pos="1152" userDrawn="1">
          <p15:clr>
            <a:srgbClr val="F26B43"/>
          </p15:clr>
        </p15:guide>
        <p15:guide id="8" orient="horz" pos="4768" userDrawn="1">
          <p15:clr>
            <a:srgbClr val="F26B43"/>
          </p15:clr>
        </p15:guide>
        <p15:guide id="9" orient="horz" pos="15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r>
              <a:rPr lang="en-US" dirty="0" smtClean="0"/>
              <a:t>Chef Essentials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4400" y="8594297"/>
            <a:ext cx="5681953" cy="430887"/>
          </a:xfrm>
        </p:spPr>
        <p:txBody>
          <a:bodyPr/>
          <a:lstStyle/>
          <a:p>
            <a:pPr algn="l"/>
            <a:r>
              <a:rPr lang="en-US" sz="1600" dirty="0">
                <a:solidFill>
                  <a:srgbClr val="7D868C"/>
                </a:solidFill>
              </a:rPr>
              <a:t>©2015 Chef Software Inc.</a:t>
            </a:r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6281086" y="8573333"/>
            <a:ext cx="3693831" cy="430887"/>
          </a:xfrm>
        </p:spPr>
        <p:txBody>
          <a:bodyPr/>
          <a:lstStyle/>
          <a:p>
            <a:pPr algn="ctr"/>
            <a:r>
              <a:rPr lang="en-US" sz="1600" dirty="0">
                <a:solidFill>
                  <a:srgbClr val="7D868C"/>
                </a:solidFill>
              </a:rPr>
              <a:t>Course </a:t>
            </a:r>
            <a:r>
              <a:rPr lang="en-US" sz="1600" dirty="0" smtClean="0">
                <a:solidFill>
                  <a:srgbClr val="7D868C"/>
                </a:solidFill>
              </a:rPr>
              <a:t>v1.0.0</a:t>
            </a:r>
            <a:endParaRPr lang="en-US" sz="1600" dirty="0">
              <a:solidFill>
                <a:srgbClr val="7D868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8458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Lab System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>
              <a:lnSpc>
                <a:spcPct val="150000"/>
              </a:lnSpc>
            </a:pPr>
            <a:r>
              <a:rPr lang="en-US" dirty="0" smtClean="0"/>
              <a:t>Architecture 1</a:t>
            </a:r>
          </a:p>
          <a:p>
            <a:pPr lvl="1">
              <a:lnSpc>
                <a:spcPct val="150000"/>
              </a:lnSpc>
            </a:pPr>
            <a:endParaRPr lang="en-US" dirty="0"/>
          </a:p>
          <a:p>
            <a:pPr lvl="1">
              <a:lnSpc>
                <a:spcPct val="150000"/>
              </a:lnSpc>
            </a:pP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9597" y="5987609"/>
            <a:ext cx="1709443" cy="1251312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H="1">
            <a:off x="7559041" y="3979727"/>
            <a:ext cx="1486329" cy="1688484"/>
          </a:xfrm>
          <a:prstGeom prst="straightConnector1">
            <a:avLst/>
          </a:prstGeom>
          <a:ln>
            <a:solidFill>
              <a:schemeClr val="accent1"/>
            </a:solidFill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2"/>
          <p:cNvSpPr txBox="1">
            <a:spLocks/>
          </p:cNvSpPr>
          <p:nvPr/>
        </p:nvSpPr>
        <p:spPr bwMode="white">
          <a:xfrm>
            <a:off x="4962358" y="7410036"/>
            <a:ext cx="3678991" cy="685571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Your Laptop</a:t>
            </a:r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2" name="Text Placeholder 2"/>
          <p:cNvSpPr txBox="1">
            <a:spLocks/>
          </p:cNvSpPr>
          <p:nvPr/>
        </p:nvSpPr>
        <p:spPr bwMode="white">
          <a:xfrm>
            <a:off x="9137832" y="4144980"/>
            <a:ext cx="3593473" cy="1842629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Virtual Workstation</a:t>
            </a:r>
          </a:p>
          <a:p>
            <a:pPr algn="ctr"/>
            <a:r>
              <a:rPr lang="en-US" sz="2667" dirty="0"/>
              <a:t>Preconfigured with Chef tools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7831" y="2073655"/>
            <a:ext cx="2151627" cy="2294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555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Lab System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>
              <a:lnSpc>
                <a:spcPct val="150000"/>
              </a:lnSpc>
            </a:pPr>
            <a:r>
              <a:rPr lang="en-US" dirty="0" smtClean="0"/>
              <a:t>Architecture 2</a:t>
            </a:r>
          </a:p>
          <a:p>
            <a:pPr lvl="1">
              <a:lnSpc>
                <a:spcPct val="150000"/>
              </a:lnSpc>
            </a:pPr>
            <a:endParaRPr lang="en-US" dirty="0"/>
          </a:p>
          <a:p>
            <a:pPr lvl="1">
              <a:lnSpc>
                <a:spcPct val="150000"/>
              </a:lnSpc>
            </a:pP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9597" y="5987609"/>
            <a:ext cx="1709443" cy="1251312"/>
          </a:xfrm>
          <a:prstGeom prst="rect">
            <a:avLst/>
          </a:prstGeom>
        </p:spPr>
      </p:pic>
      <p:sp>
        <p:nvSpPr>
          <p:cNvPr id="14" name="Text Placeholder 2"/>
          <p:cNvSpPr txBox="1">
            <a:spLocks/>
          </p:cNvSpPr>
          <p:nvPr/>
        </p:nvSpPr>
        <p:spPr bwMode="white">
          <a:xfrm>
            <a:off x="9137831" y="4144981"/>
            <a:ext cx="2198204" cy="520772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Chef Server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5" name="Text Placeholder 2"/>
          <p:cNvSpPr txBox="1">
            <a:spLocks/>
          </p:cNvSpPr>
          <p:nvPr/>
        </p:nvSpPr>
        <p:spPr bwMode="white">
          <a:xfrm>
            <a:off x="5605217" y="7398210"/>
            <a:ext cx="2198204" cy="654303"/>
          </a:xfrm>
          <a:prstGeom prst="rect">
            <a:avLst/>
          </a:prstGeom>
        </p:spPr>
        <p:txBody>
          <a:bodyPr vert="horz" wrap="square" lIns="0" tIns="0" rIns="0" bIns="0" rtlCol="0">
            <a:normAutofit fontScale="92500" lnSpcReduction="20000"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Your Local Workstation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8" name="Text Placeholder 2"/>
          <p:cNvSpPr txBox="1">
            <a:spLocks/>
          </p:cNvSpPr>
          <p:nvPr/>
        </p:nvSpPr>
        <p:spPr bwMode="white">
          <a:xfrm>
            <a:off x="13045961" y="7531741"/>
            <a:ext cx="2198204" cy="520772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Nodes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grpSp>
        <p:nvGrpSpPr>
          <p:cNvPr id="19" name="Group 18"/>
          <p:cNvGrpSpPr/>
          <p:nvPr/>
        </p:nvGrpSpPr>
        <p:grpSpPr>
          <a:xfrm>
            <a:off x="13258380" y="5429028"/>
            <a:ext cx="1366969" cy="1899513"/>
            <a:chOff x="9289520" y="4376570"/>
            <a:chExt cx="1025227" cy="1424635"/>
          </a:xfrm>
        </p:grpSpPr>
        <p:pic>
          <p:nvPicPr>
            <p:cNvPr id="20" name="Picture 6" descr="http://images.clipartpanda.com/server-clipart-1313181674_Clipart_Free.pn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89520" y="4376570"/>
              <a:ext cx="720427" cy="11198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6" descr="http://images.clipartpanda.com/server-clipart-1313181674_Clipart_Free.pn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41920" y="4528970"/>
              <a:ext cx="720427" cy="11198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6" descr="http://images.clipartpanda.com/server-clipart-1313181674_Clipart_Free.pn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94320" y="4681370"/>
              <a:ext cx="720427" cy="11198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24" name="Straight Arrow Connector 23"/>
          <p:cNvCxnSpPr/>
          <p:nvPr/>
        </p:nvCxnSpPr>
        <p:spPr>
          <a:xfrm flipV="1">
            <a:off x="7280366" y="3789591"/>
            <a:ext cx="1832521" cy="2198020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11125749" y="3675018"/>
            <a:ext cx="2132631" cy="1754009"/>
          </a:xfrm>
          <a:prstGeom prst="straightConnector1">
            <a:avLst/>
          </a:prstGeom>
          <a:ln>
            <a:solidFill>
              <a:schemeClr val="accent1"/>
            </a:solidFill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6" name="Picture 25" descr="http://www.clipartpal.com/_thumbs/pd/computer/hardware/server_1234.png"/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375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9825" y="2330445"/>
            <a:ext cx="1691126" cy="170821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 xmlns:lc="http://schemas.openxmlformats.org/drawingml/2006/lockedCanvas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5346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a Workstation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324400" y="1917158"/>
            <a:ext cx="7402280" cy="2304985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dirty="0"/>
              <a:t>Around the end of Day 1, we will have an Install </a:t>
            </a:r>
            <a:r>
              <a:rPr lang="en-US" sz="3733" dirty="0" smtClean="0"/>
              <a:t>Fest.</a:t>
            </a:r>
            <a:endParaRPr lang="en-US" sz="3733" dirty="0"/>
          </a:p>
        </p:txBody>
      </p:sp>
      <p:grpSp>
        <p:nvGrpSpPr>
          <p:cNvPr id="7" name="Group 6"/>
          <p:cNvGrpSpPr/>
          <p:nvPr/>
        </p:nvGrpSpPr>
        <p:grpSpPr>
          <a:xfrm>
            <a:off x="6006353" y="1556426"/>
            <a:ext cx="10399714" cy="6304572"/>
            <a:chOff x="1650309" y="1451349"/>
            <a:chExt cx="11224227" cy="6804413"/>
          </a:xfrm>
        </p:grpSpPr>
        <p:pic>
          <p:nvPicPr>
            <p:cNvPr id="8" name="Picture 7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418294" y="6054071"/>
              <a:ext cx="3310476" cy="2192831"/>
            </a:xfrm>
            <a:prstGeom prst="rect">
              <a:avLst/>
            </a:prstGeom>
          </p:spPr>
        </p:pic>
        <p:pic>
          <p:nvPicPr>
            <p:cNvPr id="9" name="Picture 8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2309" y="6062931"/>
              <a:ext cx="3310476" cy="2192831"/>
            </a:xfrm>
            <a:prstGeom prst="rect">
              <a:avLst/>
            </a:prstGeom>
          </p:spPr>
        </p:pic>
        <p:pic>
          <p:nvPicPr>
            <p:cNvPr id="10" name="Picture 9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9564060" y="5518676"/>
              <a:ext cx="3310476" cy="2192831"/>
            </a:xfrm>
            <a:prstGeom prst="rect">
              <a:avLst/>
            </a:prstGeom>
          </p:spPr>
        </p:pic>
        <p:pic>
          <p:nvPicPr>
            <p:cNvPr id="11" name="Picture 10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50309" y="5991162"/>
              <a:ext cx="3310476" cy="2192831"/>
            </a:xfrm>
            <a:prstGeom prst="rect">
              <a:avLst/>
            </a:prstGeom>
          </p:spPr>
        </p:pic>
        <p:sp>
          <p:nvSpPr>
            <p:cNvPr id="12" name="Cloud 11"/>
            <p:cNvSpPr/>
            <p:nvPr/>
          </p:nvSpPr>
          <p:spPr bwMode="auto">
            <a:xfrm>
              <a:off x="3931073" y="1451349"/>
              <a:ext cx="6289719" cy="3144589"/>
            </a:xfrm>
            <a:prstGeom prst="cloud">
              <a:avLst/>
            </a:prstGeom>
            <a:ln>
              <a:headEnd type="none" w="med" len="med"/>
              <a:tailEnd type="none" w="med" len="med"/>
            </a:ln>
            <a:effectLst>
              <a:glow rad="228600">
                <a:schemeClr val="accent4">
                  <a:satMod val="175000"/>
                  <a:alpha val="40000"/>
                </a:schemeClr>
              </a:glow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cxnSp>
          <p:nvCxnSpPr>
            <p:cNvPr id="13" name="Curved Connector 12"/>
            <p:cNvCxnSpPr/>
            <p:nvPr/>
          </p:nvCxnSpPr>
          <p:spPr>
            <a:xfrm rot="5400000">
              <a:off x="3235703" y="4021559"/>
              <a:ext cx="3245597" cy="2136699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headEnd type="none"/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urved Connector 13"/>
            <p:cNvCxnSpPr/>
            <p:nvPr/>
          </p:nvCxnSpPr>
          <p:spPr>
            <a:xfrm rot="5400000">
              <a:off x="5060137" y="4797484"/>
              <a:ext cx="3144585" cy="685420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urved Connector 14"/>
            <p:cNvCxnSpPr/>
            <p:nvPr/>
          </p:nvCxnSpPr>
          <p:spPr>
            <a:xfrm rot="16200000" flipH="1">
              <a:off x="6299912" y="4686625"/>
              <a:ext cx="3014998" cy="1019442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urved Connector 15"/>
            <p:cNvCxnSpPr/>
            <p:nvPr/>
          </p:nvCxnSpPr>
          <p:spPr>
            <a:xfrm rot="16200000" flipH="1">
              <a:off x="7872334" y="3658526"/>
              <a:ext cx="2914213" cy="2329803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Picture 17" descr="Server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31564" y="2341672"/>
              <a:ext cx="1669695" cy="1669695"/>
            </a:xfrm>
            <a:prstGeom prst="rect">
              <a:avLst/>
            </a:prstGeom>
          </p:spPr>
        </p:pic>
        <p:pic>
          <p:nvPicPr>
            <p:cNvPr id="19" name="Picture 18" descr="Server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12091" y="2211865"/>
              <a:ext cx="1669695" cy="1669695"/>
            </a:xfrm>
            <a:prstGeom prst="rect">
              <a:avLst/>
            </a:prstGeom>
          </p:spPr>
        </p:pic>
        <p:pic>
          <p:nvPicPr>
            <p:cNvPr id="20" name="Picture 19" descr="Server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28136" y="2079623"/>
              <a:ext cx="1669695" cy="166969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99524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SSH Into the Remote Workstation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1121104" y="2315962"/>
            <a:ext cx="14423693" cy="557588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ssh</a:t>
            </a:r>
            <a:r>
              <a:rPr lang="en-US" dirty="0" smtClean="0"/>
              <a:t> ADDRESS -l chef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8337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a Workstation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dirty="0"/>
              <a:t>The chef user has been granted password-less </a:t>
            </a:r>
            <a:r>
              <a:rPr lang="en-US" sz="3733" dirty="0" err="1"/>
              <a:t>sudoers</a:t>
            </a:r>
            <a:r>
              <a:rPr lang="en-US" sz="3733" dirty="0"/>
              <a:t> </a:t>
            </a:r>
            <a:r>
              <a:rPr lang="en-US" sz="3733" dirty="0" smtClean="0"/>
              <a:t>access</a:t>
            </a:r>
            <a:endParaRPr lang="en-US" sz="3733" dirty="0"/>
          </a:p>
          <a:p>
            <a:endParaRPr lang="en-US" sz="3733" dirty="0"/>
          </a:p>
          <a:p>
            <a:r>
              <a:rPr lang="en-US" sz="3733" dirty="0"/>
              <a:t>The following software is installed on the remote workstation:</a:t>
            </a:r>
          </a:p>
          <a:p>
            <a:pPr marL="766214" lvl="1" indent="-457189">
              <a:buFont typeface="Arial" panose="020B0604020202020204" pitchFamily="34" charset="0"/>
              <a:buChar char="•"/>
            </a:pPr>
            <a:r>
              <a:rPr lang="de-DE" sz="3200" dirty="0"/>
              <a:t>Chef DK</a:t>
            </a:r>
          </a:p>
          <a:p>
            <a:pPr marL="766214" lvl="1" indent="-457189">
              <a:buFont typeface="Arial" panose="020B0604020202020204" pitchFamily="34" charset="0"/>
              <a:buChar char="•"/>
            </a:pPr>
            <a:r>
              <a:rPr lang="de-DE" sz="3200" dirty="0"/>
              <a:t>Docker</a:t>
            </a:r>
          </a:p>
          <a:p>
            <a:pPr marL="766214" lvl="1" indent="-457189">
              <a:buFont typeface="Arial" panose="020B0604020202020204" pitchFamily="34" charset="0"/>
              <a:buChar char="•"/>
            </a:pPr>
            <a:r>
              <a:rPr lang="de-DE" sz="3200" dirty="0"/>
              <a:t>kitchen-docker gem</a:t>
            </a:r>
          </a:p>
          <a:p>
            <a:pPr lvl="1"/>
            <a:endParaRPr lang="de-DE" sz="3200" dirty="0"/>
          </a:p>
          <a:p>
            <a:pPr lvl="1"/>
            <a:endParaRPr lang="en-US" sz="3200" dirty="0"/>
          </a:p>
          <a:p>
            <a:endParaRPr lang="en-US" sz="3733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2896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Hands-on Legend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81809"/>
            <a:ext cx="14898624" cy="5320342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733" dirty="0" smtClean="0"/>
              <a:t>GE or Group Exercise: All participants and the instructor do this task together with the instructor often leading the way</a:t>
            </a:r>
            <a:r>
              <a:rPr lang="en-US" sz="3733" dirty="0"/>
              <a:t> </a:t>
            </a:r>
            <a:r>
              <a:rPr lang="en-US" sz="3733" dirty="0" smtClean="0"/>
              <a:t>and explaining things as we proceed.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endParaRPr lang="en-US" sz="3733" dirty="0" smtClean="0"/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733" dirty="0" smtClean="0"/>
              <a:t>Lab: You perform this task on your own.</a:t>
            </a:r>
            <a:endParaRPr lang="en-US" sz="3733" dirty="0"/>
          </a:p>
          <a:p>
            <a:endParaRPr lang="en-US" sz="3733" dirty="0"/>
          </a:p>
          <a:p>
            <a:endParaRPr lang="en-US" sz="3733" dirty="0" smtClean="0"/>
          </a:p>
          <a:p>
            <a:endParaRPr lang="en-US" sz="3733" dirty="0"/>
          </a:p>
          <a:p>
            <a:endParaRPr lang="en-US" sz="3733" dirty="0" smtClean="0"/>
          </a:p>
          <a:p>
            <a:endParaRPr lang="de-DE" sz="3200" dirty="0"/>
          </a:p>
          <a:p>
            <a:pPr lvl="1"/>
            <a:endParaRPr lang="de-DE" sz="3200" dirty="0"/>
          </a:p>
          <a:p>
            <a:pPr lvl="1"/>
            <a:endParaRPr lang="en-US" sz="3200" dirty="0"/>
          </a:p>
          <a:p>
            <a:endParaRPr lang="en-US" sz="3733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4267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429496729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>
                <a:solidFill>
                  <a:srgbClr val="7D868C"/>
                </a:solidFill>
              </a:rPr>
              <a:t>©2015 Chef Software Inc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81753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Introduce Yourselves</a:t>
            </a: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©2015 Chef Software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Name</a:t>
            </a:r>
          </a:p>
          <a:p>
            <a:pPr lvl="1"/>
            <a:r>
              <a:rPr lang="en-US" dirty="0" smtClean="0"/>
              <a:t>Current job role</a:t>
            </a:r>
          </a:p>
          <a:p>
            <a:pPr lvl="1"/>
            <a:r>
              <a:rPr lang="en-US" dirty="0" smtClean="0"/>
              <a:t>Previous job roles/background</a:t>
            </a:r>
          </a:p>
          <a:p>
            <a:pPr lvl="1"/>
            <a:r>
              <a:rPr lang="en-US" dirty="0" smtClean="0"/>
              <a:t>Experience with Chef and/or config management</a:t>
            </a:r>
          </a:p>
          <a:p>
            <a:pPr lvl="1"/>
            <a:r>
              <a:rPr lang="en-US" dirty="0" smtClean="0"/>
              <a:t>Favorite Text Editor</a:t>
            </a:r>
          </a:p>
        </p:txBody>
      </p:sp>
    </p:spTree>
    <p:extLst>
      <p:ext uri="{BB962C8B-B14F-4D97-AF65-F5344CB8AC3E}">
        <p14:creationId xmlns:p14="http://schemas.microsoft.com/office/powerpoint/2010/main" val="2197671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Expectations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/>
              <a:t>You will leave this </a:t>
            </a:r>
            <a:r>
              <a:rPr lang="en-US" dirty="0" smtClean="0"/>
              <a:t>class with </a:t>
            </a:r>
            <a:r>
              <a:rPr lang="en-US" dirty="0"/>
              <a:t>a basic </a:t>
            </a:r>
            <a:r>
              <a:rPr lang="en-US" dirty="0" smtClean="0"/>
              <a:t>understanding </a:t>
            </a:r>
            <a:r>
              <a:rPr lang="en-US" dirty="0"/>
              <a:t>of Chef's core components, </a:t>
            </a:r>
            <a:r>
              <a:rPr lang="en-US" dirty="0" smtClean="0"/>
              <a:t>architecture</a:t>
            </a:r>
            <a:r>
              <a:rPr lang="en-US" dirty="0"/>
              <a:t>, commonly used tools, and basic troubleshooting </a:t>
            </a:r>
            <a:r>
              <a:rPr lang="en-US" dirty="0" smtClean="0"/>
              <a:t>methods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You bring with you your own domain expertise and problems. Chef is a framework for solving those problems. Our job is to teach you how to express solutions to your problems with Chef</a:t>
            </a:r>
            <a:r>
              <a:rPr lang="en-US" dirty="0" smtClean="0"/>
              <a:t>.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6116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Course Objectives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320303"/>
            <a:ext cx="14898624" cy="6018636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After completing this course, you should be able to: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Use Chef Resources to define the state of your system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Write and use Chef recipes and cookbooks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Automate testing of cookbooks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Manage multiple nodes with Chef Server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Create Organizations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Bootstrap nodes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Assign Roles to nodes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Deploy nodes to environments</a:t>
            </a:r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11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612484" y="2429796"/>
            <a:ext cx="8150515" cy="706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733" dirty="0"/>
              <a:t>Getting a Workstation</a:t>
            </a:r>
          </a:p>
          <a:p>
            <a:r>
              <a:rPr lang="en-US" sz="3733" dirty="0"/>
              <a:t>Using Resources</a:t>
            </a:r>
          </a:p>
          <a:p>
            <a:r>
              <a:rPr lang="en-US" sz="3733" dirty="0"/>
              <a:t>Building Cookbooks</a:t>
            </a:r>
          </a:p>
          <a:p>
            <a:r>
              <a:rPr lang="en-US" sz="3733" dirty="0" smtClean="0"/>
              <a:t>Testing </a:t>
            </a:r>
            <a:r>
              <a:rPr lang="en-US" sz="3733" dirty="0"/>
              <a:t>with Test </a:t>
            </a:r>
            <a:r>
              <a:rPr lang="en-US" sz="3733" dirty="0" smtClean="0"/>
              <a:t>Kitchen</a:t>
            </a:r>
          </a:p>
          <a:p>
            <a:r>
              <a:rPr lang="en-US" sz="3733" dirty="0"/>
              <a:t>Details About </a:t>
            </a:r>
            <a:r>
              <a:rPr lang="en-US" sz="3733" dirty="0" smtClean="0"/>
              <a:t>a System</a:t>
            </a:r>
          </a:p>
          <a:p>
            <a:r>
              <a:rPr lang="en-US" sz="4000" dirty="0"/>
              <a:t>Desired State and </a:t>
            </a:r>
            <a:r>
              <a:rPr lang="en-US" sz="4000" dirty="0" smtClean="0"/>
              <a:t>Data</a:t>
            </a:r>
          </a:p>
          <a:p>
            <a:r>
              <a:rPr lang="en-US" sz="4000" dirty="0" smtClean="0"/>
              <a:t>Local Workstation </a:t>
            </a:r>
            <a:r>
              <a:rPr lang="en-US" sz="4000" dirty="0"/>
              <a:t>Installation</a:t>
            </a:r>
            <a:endParaRPr lang="en-US" sz="3733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white">
          <a:xfrm>
            <a:off x="8233833" y="2419206"/>
            <a:ext cx="7310968" cy="706938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733" dirty="0"/>
              <a:t>Connecting </a:t>
            </a:r>
            <a:r>
              <a:rPr lang="en-US" sz="3733" dirty="0" smtClean="0"/>
              <a:t>to </a:t>
            </a:r>
            <a:r>
              <a:rPr lang="en-US" sz="3733" dirty="0"/>
              <a:t>Chef </a:t>
            </a:r>
            <a:r>
              <a:rPr lang="en-US" sz="3733" dirty="0" smtClean="0"/>
              <a:t>Server</a:t>
            </a:r>
          </a:p>
          <a:p>
            <a:r>
              <a:rPr lang="en-US" sz="3733" dirty="0"/>
              <a:t>Community </a:t>
            </a:r>
            <a:r>
              <a:rPr lang="en-US" sz="3733" dirty="0" smtClean="0"/>
              <a:t>Cookbooks</a:t>
            </a:r>
            <a:endParaRPr lang="en-US" sz="3733" dirty="0"/>
          </a:p>
          <a:p>
            <a:r>
              <a:rPr lang="en-US" sz="3733" dirty="0"/>
              <a:t>Managing Multiple Nodes</a:t>
            </a:r>
          </a:p>
          <a:p>
            <a:r>
              <a:rPr lang="en-US" sz="3733" dirty="0" smtClean="0"/>
              <a:t>Roles</a:t>
            </a:r>
            <a:endParaRPr lang="en-US" sz="3733" dirty="0"/>
          </a:p>
          <a:p>
            <a:r>
              <a:rPr lang="en-US" sz="3733" dirty="0"/>
              <a:t>Search</a:t>
            </a:r>
          </a:p>
          <a:p>
            <a:r>
              <a:rPr lang="en-US" sz="3733" dirty="0"/>
              <a:t>Environments</a:t>
            </a:r>
          </a:p>
          <a:p>
            <a:endParaRPr lang="en-US" sz="3733" dirty="0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617939" y="1979028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8236403" y="1987054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593330" y="1207148"/>
            <a:ext cx="7376583" cy="836083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dirty="0" smtClean="0"/>
              <a:t>Day 1</a:t>
            </a:r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204722" y="1198672"/>
            <a:ext cx="7376583" cy="836083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dirty="0" smtClean="0"/>
              <a:t>Day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6944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332007" cy="5345953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200" dirty="0"/>
              <a:t>Chef can automate how you build, deploy, and manage your </a:t>
            </a:r>
            <a:r>
              <a:rPr lang="en-US" sz="3200" dirty="0" smtClean="0"/>
              <a:t>infrastructure.</a:t>
            </a:r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Chef can integrate with cloud-based platforms such as Rackspace and Amazon Elastic Compute Cloud to automatically provision and configure new </a:t>
            </a:r>
            <a:r>
              <a:rPr lang="en-US" sz="3200" dirty="0" smtClean="0"/>
              <a:t>machines.</a:t>
            </a:r>
            <a:endParaRPr lang="en-US" sz="3200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0444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dirty="0"/>
              <a:t>Chef is a large set of tools that are able to be used on multiple platforms and in numerous configurations. </a:t>
            </a:r>
            <a:endParaRPr lang="en-US" sz="3733" dirty="0" smtClean="0"/>
          </a:p>
          <a:p>
            <a:endParaRPr lang="en-US" sz="3733" dirty="0"/>
          </a:p>
          <a:p>
            <a:r>
              <a:rPr lang="en-US" sz="3733" dirty="0"/>
              <a:t>Learning Chef is like learning a language. You will reach fluency very fast but it will take practice until you become comfortable.</a:t>
            </a:r>
          </a:p>
          <a:p>
            <a:pPr algn="ctr"/>
            <a:endParaRPr lang="en-US" sz="3733" b="1" dirty="0"/>
          </a:p>
          <a:p>
            <a:pPr algn="ctr"/>
            <a:r>
              <a:rPr lang="en-US" sz="3733" b="1" dirty="0" smtClean="0"/>
              <a:t>A great way </a:t>
            </a:r>
            <a:r>
              <a:rPr lang="en-US" sz="3733" b="1" dirty="0"/>
              <a:t>to learn Chef is to use Chef</a:t>
            </a:r>
          </a:p>
          <a:p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277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Fundamentals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b="1" dirty="0"/>
              <a:t>Ask Me Anything</a:t>
            </a:r>
            <a:r>
              <a:rPr lang="en-US" sz="3733" dirty="0"/>
              <a:t>: </a:t>
            </a:r>
            <a:r>
              <a:rPr lang="en-US" sz="3733" dirty="0" smtClean="0"/>
              <a:t>It </a:t>
            </a:r>
            <a:r>
              <a:rPr lang="en-US" sz="3733" dirty="0"/>
              <a:t>is important that we answer your questions and set you on the path to find more.</a:t>
            </a:r>
          </a:p>
          <a:p>
            <a:endParaRPr lang="en-US" sz="3733" dirty="0"/>
          </a:p>
          <a:p>
            <a:r>
              <a:rPr lang="en-US" sz="3733" b="1" dirty="0"/>
              <a:t>Break It</a:t>
            </a:r>
            <a:r>
              <a:rPr lang="en-US" sz="3733" dirty="0"/>
              <a:t>: If everything works the first time go back and make some changes. Break it! </a:t>
            </a:r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4026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Lab System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>
              <a:lnSpc>
                <a:spcPct val="150000"/>
              </a:lnSpc>
            </a:pPr>
            <a:r>
              <a:rPr lang="en-US" dirty="0" smtClean="0"/>
              <a:t>In this course you will use two different architectures:</a:t>
            </a:r>
          </a:p>
          <a:p>
            <a:pPr marL="1219170" lvl="2" indent="-609585">
              <a:buFont typeface="+mj-lt"/>
              <a:buAutoNum type="arabicPeriod"/>
            </a:pPr>
            <a:r>
              <a:rPr lang="en-US" dirty="0" smtClean="0"/>
              <a:t>Initially, you'll use a virtual workstation so you can start using Chef right away.</a:t>
            </a:r>
          </a:p>
          <a:p>
            <a:pPr marL="1219170" lvl="2" indent="-609585">
              <a:buFont typeface="+mj-lt"/>
              <a:buAutoNum type="arabicPeriod"/>
            </a:pPr>
            <a:r>
              <a:rPr lang="en-US" dirty="0" smtClean="0"/>
              <a:t>Later, you'll use a common production type of architecture that includes a Chef Server.</a:t>
            </a:r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8825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9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921749B-AEB7-461B-845F-603CABD25259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purl.org/dc/terms/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4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12493</TotalTime>
  <Words>1265</Words>
  <Application>Microsoft Office PowerPoint</Application>
  <PresentationFormat>Custom</PresentationFormat>
  <Paragraphs>161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Courier New</vt:lpstr>
      <vt:lpstr>Gill Sans MT</vt:lpstr>
      <vt:lpstr>Inconsolata</vt:lpstr>
      <vt:lpstr>Wingdings</vt:lpstr>
      <vt:lpstr>ChefDk3.2Template</vt:lpstr>
      <vt:lpstr>Chef Essentials</vt:lpstr>
      <vt:lpstr>Introduce Yourselves</vt:lpstr>
      <vt:lpstr>Expectations</vt:lpstr>
      <vt:lpstr>Course Objectives</vt:lpstr>
      <vt:lpstr>Agenda</vt:lpstr>
      <vt:lpstr>Chef</vt:lpstr>
      <vt:lpstr>Chef</vt:lpstr>
      <vt:lpstr>Chef Fundamentals</vt:lpstr>
      <vt:lpstr>Chef Lab System Architecture</vt:lpstr>
      <vt:lpstr>Chef Lab System Architecture</vt:lpstr>
      <vt:lpstr>Chef Lab System Architecture</vt:lpstr>
      <vt:lpstr>Getting a Workstation</vt:lpstr>
      <vt:lpstr>SSH Into the Remote Workstation</vt:lpstr>
      <vt:lpstr>Getting a Workstation</vt:lpstr>
      <vt:lpstr>Hands-on Legend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creator>sdelfante@chef.io</dc:creator>
  <cp:lastModifiedBy>Steve Del Fante</cp:lastModifiedBy>
  <cp:revision>1580</cp:revision>
  <cp:lastPrinted>2015-02-07T23:49:10Z</cp:lastPrinted>
  <dcterms:created xsi:type="dcterms:W3CDTF">2012-09-13T17:36:07Z</dcterms:created>
  <dcterms:modified xsi:type="dcterms:W3CDTF">2015-10-08T14:54:02Z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